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6"/>
  </p:notesMasterIdLst>
  <p:handoutMasterIdLst>
    <p:handoutMasterId r:id="rId57"/>
  </p:handoutMasterIdLst>
  <p:sldIdLst>
    <p:sldId id="281" r:id="rId3"/>
    <p:sldId id="268" r:id="rId4"/>
    <p:sldId id="279" r:id="rId5"/>
    <p:sldId id="280" r:id="rId6"/>
    <p:sldId id="269" r:id="rId7"/>
    <p:sldId id="274" r:id="rId8"/>
    <p:sldId id="278" r:id="rId9"/>
    <p:sldId id="275" r:id="rId10"/>
    <p:sldId id="270" r:id="rId11"/>
    <p:sldId id="271" r:id="rId12"/>
    <p:sldId id="272" r:id="rId13"/>
    <p:sldId id="273" r:id="rId14"/>
    <p:sldId id="287" r:id="rId15"/>
    <p:sldId id="288" r:id="rId16"/>
    <p:sldId id="284" r:id="rId17"/>
    <p:sldId id="283" r:id="rId18"/>
    <p:sldId id="285" r:id="rId19"/>
    <p:sldId id="286" r:id="rId20"/>
    <p:sldId id="289" r:id="rId21"/>
    <p:sldId id="292" r:id="rId22"/>
    <p:sldId id="291" r:id="rId23"/>
    <p:sldId id="293" r:id="rId24"/>
    <p:sldId id="319" r:id="rId25"/>
    <p:sldId id="324" r:id="rId26"/>
    <p:sldId id="320" r:id="rId27"/>
    <p:sldId id="322" r:id="rId28"/>
    <p:sldId id="294" r:id="rId29"/>
    <p:sldId id="323" r:id="rId30"/>
    <p:sldId id="321" r:id="rId31"/>
    <p:sldId id="290" r:id="rId32"/>
    <p:sldId id="296" r:id="rId33"/>
    <p:sldId id="297" r:id="rId34"/>
    <p:sldId id="300" r:id="rId35"/>
    <p:sldId id="298" r:id="rId36"/>
    <p:sldId id="301" r:id="rId37"/>
    <p:sldId id="299" r:id="rId38"/>
    <p:sldId id="302" r:id="rId39"/>
    <p:sldId id="303" r:id="rId40"/>
    <p:sldId id="304" r:id="rId41"/>
    <p:sldId id="295" r:id="rId42"/>
    <p:sldId id="312" r:id="rId43"/>
    <p:sldId id="310" r:id="rId44"/>
    <p:sldId id="305" r:id="rId45"/>
    <p:sldId id="306" r:id="rId46"/>
    <p:sldId id="307" r:id="rId47"/>
    <p:sldId id="311" r:id="rId48"/>
    <p:sldId id="309" r:id="rId49"/>
    <p:sldId id="313" r:id="rId50"/>
    <p:sldId id="308" r:id="rId51"/>
    <p:sldId id="314" r:id="rId52"/>
    <p:sldId id="315" r:id="rId53"/>
    <p:sldId id="317" r:id="rId54"/>
    <p:sldId id="31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7C"/>
    <a:srgbClr val="FFFFFF"/>
    <a:srgbClr val="81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6881" autoAdjust="0"/>
  </p:normalViewPr>
  <p:slideViewPr>
    <p:cSldViewPr snapToGrid="0">
      <p:cViewPr varScale="1">
        <p:scale>
          <a:sx n="101" d="100"/>
          <a:sy n="101" d="100"/>
        </p:scale>
        <p:origin x="90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14" name="Espaço Reservado para Número de Slide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pt-BR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pt-BR" smtClean="0"/>
              <a:pPr/>
              <a:t>22/11/2014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148" name="Conector Reto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/>
          <p:cNvSpPr txBox="1">
            <a:spLocks/>
          </p:cNvSpPr>
          <p:nvPr/>
        </p:nvSpPr>
        <p:spPr>
          <a:xfrm>
            <a:off x="1330769" y="2295525"/>
            <a:ext cx="10515600" cy="20101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 smtClean="0">
                <a:solidFill>
                  <a:srgbClr val="FFFFFF"/>
                </a:solidFill>
                <a:latin typeface="Segoe UI BOLD"/>
              </a:rPr>
              <a:t>“Cada </a:t>
            </a:r>
            <a:r>
              <a:rPr lang="pt-BR" sz="4400" dirty="0">
                <a:solidFill>
                  <a:srgbClr val="FFFFFF"/>
                </a:solidFill>
                <a:latin typeface="Segoe UI BOLD"/>
              </a:rPr>
              <a:t>um cuide, não somente dos seus interesses, mas também dos interesses dos outros</a:t>
            </a:r>
            <a:r>
              <a:rPr lang="pt-BR" sz="4400" dirty="0" smtClean="0">
                <a:solidFill>
                  <a:srgbClr val="FFFFFF"/>
                </a:solidFill>
                <a:latin typeface="Segoe UI BOLD"/>
              </a:rPr>
              <a:t>.”</a:t>
            </a:r>
            <a:endParaRPr lang="pt-BR" sz="4400" b="1" dirty="0">
              <a:solidFill>
                <a:srgbClr val="FFFFFF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36799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3849" y="2891373"/>
            <a:ext cx="11087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Simplicidade: os projetistas de C# costumam dizer que essa linguagem é tão poderosa quanto o C++ e tão simples quanto o Visual Basic;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Completamente orientada a objetos: em C#, qualquer variável tem de fazer parte de uma classe;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Fortemente tipada: isso ajudará a evitar erros por manipulação imprópria de tipos e atribuições incorretas</a:t>
            </a:r>
            <a:r>
              <a:rPr lang="pt-BR" sz="2000" dirty="0" smtClean="0">
                <a:solidFill>
                  <a:srgbClr val="00B0F0"/>
                </a:solidFill>
                <a:latin typeface="Segoe UI BOLD"/>
              </a:rPr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B0F0"/>
                </a:solidFill>
                <a:latin typeface="Segoe UI BOLD"/>
              </a:rPr>
              <a:t>Linguagem gerenciada: os programas desenvolvidos em C# executam num ambiente gerenciado, o que significa que todo o gerenciamento de memória é feito pelo runtime via o GC (Garbage Collector</a:t>
            </a:r>
            <a:r>
              <a:rPr lang="pt-BR" sz="2000" dirty="0" smtClean="0">
                <a:solidFill>
                  <a:srgbClr val="00B0F0"/>
                </a:solidFill>
                <a:latin typeface="Segoe UI BOLD"/>
              </a:rPr>
              <a:t>)</a:t>
            </a:r>
            <a:endParaRPr lang="pt-BR" sz="2000" dirty="0">
              <a:solidFill>
                <a:srgbClr val="00B0F0"/>
              </a:solidFill>
              <a:latin typeface="Segoe UI BOLD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87" y="238125"/>
            <a:ext cx="2892425" cy="21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9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89" y="3688450"/>
            <a:ext cx="3111935" cy="15559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2" y="1847000"/>
            <a:ext cx="2938250" cy="1469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3" y="3959473"/>
            <a:ext cx="2819361" cy="14031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85" y="305567"/>
            <a:ext cx="3082865" cy="15414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29" y="5063003"/>
            <a:ext cx="2779510" cy="15963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7" y="407762"/>
            <a:ext cx="3047245" cy="14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5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43" y="1756141"/>
            <a:ext cx="6928022" cy="38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4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52" y="1482749"/>
            <a:ext cx="5725299" cy="31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369463"/>
            <a:ext cx="11382885" cy="62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682238" y="32112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Introdução ao Microsoft Visual C#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8638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392195" y="2601677"/>
            <a:ext cx="9727343" cy="915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Trabalhando com Variáveis e operadores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0982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/>
          <p:cNvSpPr txBox="1">
            <a:spLocks/>
          </p:cNvSpPr>
          <p:nvPr/>
        </p:nvSpPr>
        <p:spPr>
          <a:xfrm>
            <a:off x="1810522" y="1222585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Fundamentos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</a:t>
            </a: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em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C# com Clean Code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3238119"/>
            <a:ext cx="2177602" cy="181013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11" y="3040863"/>
            <a:ext cx="4372676" cy="21863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59" y="3617349"/>
            <a:ext cx="1447433" cy="14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68" y="1739985"/>
            <a:ext cx="6859673" cy="4551595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1820562" y="667586"/>
            <a:ext cx="8013873" cy="754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>
                <a:solidFill>
                  <a:srgbClr val="00B0F0"/>
                </a:solidFill>
                <a:latin typeface="Segoe UI BOLD" panose="020B0802040204020203"/>
              </a:rPr>
              <a:t>I</a:t>
            </a: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dentificadores 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9107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7" y="1260712"/>
            <a:ext cx="10661412" cy="5280130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675504" y="352748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Palavras-chave C#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068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" y="2051305"/>
            <a:ext cx="11498186" cy="26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525543" y="1858727"/>
            <a:ext cx="9727343" cy="760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 que é variável ? 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2848735"/>
            <a:ext cx="4716782" cy="34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258843" y="2363552"/>
            <a:ext cx="10675981" cy="1856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 smtClean="0">
                <a:solidFill>
                  <a:srgbClr val="00B0F0"/>
                </a:solidFill>
                <a:latin typeface="Segoe UI BOLD" panose="020B0802040204020203"/>
              </a:rPr>
              <a:t>“Na </a:t>
            </a:r>
            <a:r>
              <a:rPr lang="pt-BR" sz="2400" dirty="0">
                <a:solidFill>
                  <a:srgbClr val="00B0F0"/>
                </a:solidFill>
                <a:latin typeface="Segoe UI BOLD" panose="020B0802040204020203"/>
              </a:rPr>
              <a:t>programação, uma variável é um objeto (uma posição, frequentemente localizada na memória) capaz de reter e representar um valor ou expressão. Enquanto as variáveis só "existem" em tempo de execução, elas são associadas a "nomes", chamados identificadores, durante o tempo de desenvolvimento</a:t>
            </a:r>
            <a:r>
              <a:rPr lang="pt-BR" sz="2400" dirty="0" smtClean="0">
                <a:solidFill>
                  <a:srgbClr val="00B0F0"/>
                </a:solidFill>
                <a:latin typeface="Segoe UI BOLD" panose="020B0802040204020203"/>
              </a:rPr>
              <a:t>.”</a:t>
            </a:r>
            <a:endParaRPr lang="en-US" sz="24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33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72" y="952499"/>
            <a:ext cx="2039357" cy="49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135860"/>
            <a:ext cx="6886575" cy="65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67" y="1751956"/>
            <a:ext cx="6322026" cy="4741520"/>
          </a:xfrm>
          <a:prstGeom prst="rect">
            <a:avLst/>
          </a:prstGeom>
        </p:spPr>
      </p:pic>
      <p:sp>
        <p:nvSpPr>
          <p:cNvPr id="4" name="Espaço Reservado para Texto 4"/>
          <p:cNvSpPr txBox="1">
            <a:spLocks/>
          </p:cNvSpPr>
          <p:nvPr/>
        </p:nvSpPr>
        <p:spPr>
          <a:xfrm>
            <a:off x="1164108" y="739926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Tipos de dados primitivos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7477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581151"/>
            <a:ext cx="36861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4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42875"/>
            <a:ext cx="8448675" cy="63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o-am-i.jpg (1000×8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09" y="1412918"/>
            <a:ext cx="6483033" cy="50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7"/>
          <p:cNvSpPr txBox="1">
            <a:spLocks/>
          </p:cNvSpPr>
          <p:nvPr/>
        </p:nvSpPr>
        <p:spPr>
          <a:xfrm>
            <a:off x="853440" y="18224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?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6" name="Título 7"/>
          <p:cNvSpPr txBox="1">
            <a:spLocks/>
          </p:cNvSpPr>
          <p:nvPr/>
        </p:nvSpPr>
        <p:spPr>
          <a:xfrm>
            <a:off x="1759211" y="182245"/>
            <a:ext cx="8566030" cy="107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rgbClr val="00B0F0"/>
                </a:solidFill>
                <a:latin typeface="Segoe UI BOLD"/>
              </a:rPr>
              <a:t>Who I </a:t>
            </a:r>
            <a:r>
              <a:rPr lang="pt-BR" sz="4400" b="1" dirty="0" smtClean="0">
                <a:solidFill>
                  <a:srgbClr val="00B0F0"/>
                </a:solidFill>
                <a:latin typeface="Segoe UI BOLD"/>
              </a:rPr>
              <a:t>Am</a:t>
            </a:r>
            <a:endParaRPr lang="pt-BR" sz="4400" b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371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089965" y="1094154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Operadores Aritiméticos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95" y="2322092"/>
            <a:ext cx="4626681" cy="36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11" y="1843848"/>
            <a:ext cx="4310322" cy="23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76" y="1828800"/>
            <a:ext cx="4679092" cy="4679092"/>
          </a:xfrm>
          <a:prstGeom prst="rect">
            <a:avLst/>
          </a:prstGeom>
        </p:spPr>
      </p:pic>
      <p:sp>
        <p:nvSpPr>
          <p:cNvPr id="7" name="Espaço Reservado para Texto 4"/>
          <p:cNvSpPr txBox="1">
            <a:spLocks/>
          </p:cNvSpPr>
          <p:nvPr/>
        </p:nvSpPr>
        <p:spPr>
          <a:xfrm>
            <a:off x="768689" y="418651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Resto da divisão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8793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556848" y="656552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Precedência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951962"/>
            <a:ext cx="2724249" cy="290603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33" y="1958103"/>
            <a:ext cx="3184258" cy="2121942"/>
          </a:xfrm>
          <a:prstGeom prst="rect">
            <a:avLst/>
          </a:prstGeom>
        </p:spPr>
      </p:pic>
      <p:sp>
        <p:nvSpPr>
          <p:cNvPr id="6" name="Espaço Reservado para Texto 4"/>
          <p:cNvSpPr txBox="1">
            <a:spLocks/>
          </p:cNvSpPr>
          <p:nvPr/>
        </p:nvSpPr>
        <p:spPr>
          <a:xfrm>
            <a:off x="4456827" y="2751181"/>
            <a:ext cx="3168765" cy="487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noProof="1" smtClean="0">
                <a:solidFill>
                  <a:srgbClr val="FF0000"/>
                </a:solidFill>
                <a:latin typeface="Segoe UI BOLD" panose="020B0802040204020203"/>
              </a:rPr>
              <a:t>2 + 3 * 4 = </a:t>
            </a:r>
            <a:r>
              <a:rPr lang="pt-BR" sz="2400" noProof="1" smtClean="0">
                <a:solidFill>
                  <a:srgbClr val="0070C0"/>
                </a:solidFill>
                <a:latin typeface="Segoe UI BOLD" panose="020B0802040204020203"/>
              </a:rPr>
              <a:t>??</a:t>
            </a:r>
            <a:endParaRPr lang="en-US" sz="2400" dirty="0">
              <a:solidFill>
                <a:srgbClr val="0070C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3576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114189" y="3381989"/>
            <a:ext cx="10086439" cy="1386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Operador de atribuição,incremento e decremento.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531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4"/>
          <p:cNvSpPr txBox="1">
            <a:spLocks/>
          </p:cNvSpPr>
          <p:nvPr/>
        </p:nvSpPr>
        <p:spPr>
          <a:xfrm>
            <a:off x="1827363" y="2549550"/>
            <a:ext cx="9409406" cy="4139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https://github.com/julianosaless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https://</a:t>
            </a:r>
            <a:r>
              <a:rPr lang="pt-BR" sz="3600" u="sng" dirty="0" smtClean="0">
                <a:solidFill>
                  <a:srgbClr val="00B0F0"/>
                </a:solidFill>
                <a:latin typeface="Segoe UI BOLD"/>
              </a:rPr>
              <a:t>www.facebook.com/juliano.sales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pt-BR" sz="3600" dirty="0" smtClean="0">
                <a:solidFill>
                  <a:srgbClr val="00B0F0"/>
                </a:solidFill>
                <a:latin typeface="Segoe UI BOLD"/>
              </a:rPr>
              <a:t>http://juliano-sales.net/</a:t>
            </a:r>
            <a:endParaRPr lang="pt-BR" sz="3600" dirty="0">
              <a:solidFill>
                <a:srgbClr val="00B0F0"/>
              </a:solidFill>
              <a:latin typeface="Segoe UI BOLD"/>
            </a:endParaRPr>
          </a:p>
        </p:txBody>
      </p:sp>
      <p:sp>
        <p:nvSpPr>
          <p:cNvPr id="3" name="Título 7"/>
          <p:cNvSpPr txBox="1">
            <a:spLocks/>
          </p:cNvSpPr>
          <p:nvPr/>
        </p:nvSpPr>
        <p:spPr>
          <a:xfrm>
            <a:off x="721169" y="785579"/>
            <a:ext cx="10515600" cy="107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rgbClr val="00B0F0"/>
                </a:solidFill>
                <a:latin typeface="Segoe UI BOLD"/>
              </a:rPr>
              <a:t>@JulianoSaless</a:t>
            </a:r>
            <a:endParaRPr lang="pt-BR" sz="4400" b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973471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/>
          <p:cNvSpPr txBox="1">
            <a:spLocks/>
          </p:cNvSpPr>
          <p:nvPr/>
        </p:nvSpPr>
        <p:spPr>
          <a:xfrm>
            <a:off x="1095633" y="566932"/>
            <a:ext cx="9727343" cy="520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What is Clean code ?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15" y="1477623"/>
            <a:ext cx="2829369" cy="50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6" y="966918"/>
            <a:ext cx="5369237" cy="302019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400801" y="4473147"/>
            <a:ext cx="5717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dirty="0">
                <a:solidFill>
                  <a:srgbClr val="00B0F0"/>
                </a:solidFill>
                <a:latin typeface="+mj-lt"/>
              </a:rPr>
              <a:t>Robert Cecil Martin, também conhecido como "</a:t>
            </a:r>
            <a:r>
              <a:rPr lang="pt-BR" b="1" dirty="0">
                <a:solidFill>
                  <a:srgbClr val="00B0F0"/>
                </a:solidFill>
                <a:latin typeface="+mj-lt"/>
              </a:rPr>
              <a:t>Uncle Bob</a:t>
            </a:r>
            <a:r>
              <a:rPr lang="pt-BR" dirty="0">
                <a:solidFill>
                  <a:srgbClr val="00B0F0"/>
                </a:solidFill>
                <a:latin typeface="+mj-lt"/>
              </a:rPr>
              <a:t>", é uma grande personalidade da comunidade de desenvolvimento de software, métodos ágeis </a:t>
            </a:r>
            <a:r>
              <a:rPr lang="pt-BR" dirty="0" smtClean="0">
                <a:solidFill>
                  <a:srgbClr val="00B0F0"/>
                </a:solidFill>
                <a:latin typeface="+mj-lt"/>
              </a:rPr>
              <a:t>atuando </a:t>
            </a:r>
            <a:r>
              <a:rPr lang="pt-BR" dirty="0">
                <a:solidFill>
                  <a:srgbClr val="00B0F0"/>
                </a:solidFill>
                <a:latin typeface="+mj-lt"/>
              </a:rPr>
              <a:t>na área desde </a:t>
            </a:r>
            <a:r>
              <a:rPr lang="pt-BR" dirty="0" smtClean="0">
                <a:solidFill>
                  <a:srgbClr val="00B0F0"/>
                </a:solidFill>
                <a:latin typeface="+mj-lt"/>
              </a:rPr>
              <a:t>1970</a:t>
            </a:r>
            <a:r>
              <a:rPr lang="pt-BR" dirty="0" smtClean="0">
                <a:solidFill>
                  <a:srgbClr val="00B0F0"/>
                </a:solidFill>
                <a:latin typeface="Segoe UI BOLD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(Wikipédia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42" y="966918"/>
            <a:ext cx="3267496" cy="43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9058" y="2640164"/>
            <a:ext cx="112929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"Um conjunto de boas 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praticas, 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para criarmos códigos não  apenas para 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maquinas, mais també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m</a:t>
            </a:r>
            <a:r>
              <a:rPr lang="pt-BR" sz="2800" b="1" dirty="0" smtClean="0">
                <a:solidFill>
                  <a:srgbClr val="00B0F0"/>
                </a:solidFill>
                <a:latin typeface="Segoe UI BOLD"/>
              </a:rPr>
              <a:t> </a:t>
            </a:r>
            <a:r>
              <a:rPr lang="pt-BR" sz="2800" b="1" dirty="0">
                <a:solidFill>
                  <a:srgbClr val="00B0F0"/>
                </a:solidFill>
                <a:latin typeface="Segoe UI BOLD"/>
              </a:rPr>
              <a:t>para pessoas"</a:t>
            </a:r>
            <a:endParaRPr lang="pt-BR" sz="2800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7119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trifork.com/wp-content/uploads/2012/12/Martin_Fow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81" y="2106570"/>
            <a:ext cx="23431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95848" y="2835530"/>
            <a:ext cx="7298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  <a:latin typeface="Segoe UI BOLD"/>
              </a:rPr>
              <a:t>“</a:t>
            </a:r>
            <a:r>
              <a:rPr lang="pt-BR" b="1" dirty="0" smtClean="0">
                <a:solidFill>
                  <a:srgbClr val="00B0F0"/>
                </a:solidFill>
                <a:latin typeface="Segoe UI BOLD"/>
              </a:rPr>
              <a:t>Qualquer </a:t>
            </a:r>
            <a:r>
              <a:rPr lang="pt-BR" b="1" dirty="0">
                <a:solidFill>
                  <a:srgbClr val="00B0F0"/>
                </a:solidFill>
                <a:latin typeface="Segoe UI BOLD"/>
              </a:rPr>
              <a:t>um</a:t>
            </a:r>
            <a:r>
              <a:rPr lang="pt-BR" dirty="0">
                <a:solidFill>
                  <a:srgbClr val="00B0F0"/>
                </a:solidFill>
                <a:latin typeface="Segoe UI BOLD"/>
              </a:rPr>
              <a:t> consegue escrever, código que um computador entende. </a:t>
            </a:r>
            <a:r>
              <a:rPr lang="pt-BR" b="1" dirty="0">
                <a:solidFill>
                  <a:srgbClr val="00B0F0"/>
                </a:solidFill>
                <a:latin typeface="Segoe UI BOLD"/>
              </a:rPr>
              <a:t>Bons programadores </a:t>
            </a:r>
            <a:r>
              <a:rPr lang="pt-BR" dirty="0">
                <a:solidFill>
                  <a:srgbClr val="00B0F0"/>
                </a:solidFill>
                <a:latin typeface="Segoe UI BOLD"/>
              </a:rPr>
              <a:t>escrevem código que humanos entendem</a:t>
            </a:r>
            <a:r>
              <a:rPr lang="pt-BR" dirty="0" smtClean="0">
                <a:solidFill>
                  <a:srgbClr val="00B0F0"/>
                </a:solidFill>
                <a:latin typeface="Segoe UI BOLD"/>
              </a:rPr>
              <a:t>“ </a:t>
            </a:r>
            <a:r>
              <a:rPr lang="pt-BR" sz="1400" b="1" i="1" dirty="0">
                <a:solidFill>
                  <a:srgbClr val="00B0F0"/>
                </a:solidFill>
                <a:latin typeface="Segoe UI BOLD"/>
              </a:rPr>
              <a:t>M</a:t>
            </a:r>
            <a:r>
              <a:rPr lang="pt-BR" sz="1400" b="1" i="1" dirty="0" smtClean="0">
                <a:solidFill>
                  <a:srgbClr val="00B0F0"/>
                </a:solidFill>
                <a:latin typeface="Segoe UI BOLD"/>
              </a:rPr>
              <a:t>artin Fowler</a:t>
            </a:r>
            <a:endParaRPr lang="pt-BR" sz="1400" b="1" i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11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64260" y="2998572"/>
            <a:ext cx="7685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“Sempre respeite o seu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código e se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dedique a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ele,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até que outros possam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ler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como um bom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livro escrito </a:t>
            </a:r>
            <a:r>
              <a:rPr lang="pt-BR" sz="2400" b="1" dirty="0">
                <a:solidFill>
                  <a:srgbClr val="00B0F0"/>
                </a:solidFill>
                <a:latin typeface="Segoe UI BOLD"/>
              </a:rPr>
              <a:t>por um bom </a:t>
            </a:r>
            <a:r>
              <a:rPr lang="pt-BR" sz="2400" b="1" dirty="0" smtClean="0">
                <a:solidFill>
                  <a:srgbClr val="00B0F0"/>
                </a:solidFill>
                <a:latin typeface="Segoe UI BOLD"/>
              </a:rPr>
              <a:t>autor.” </a:t>
            </a:r>
            <a:r>
              <a:rPr lang="pt-BR" b="1" i="1" dirty="0" smtClean="0">
                <a:solidFill>
                  <a:srgbClr val="00B0F0"/>
                </a:solidFill>
                <a:latin typeface="Segoe UI BOLD"/>
              </a:rPr>
              <a:t>Juliano Sales</a:t>
            </a:r>
            <a:endParaRPr lang="pt-BR" i="1" dirty="0">
              <a:solidFill>
                <a:srgbClr val="00B0F0"/>
              </a:solidFill>
              <a:latin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34645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320756"/>
            <a:ext cx="7053649" cy="42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433210" y="495694"/>
            <a:ext cx="6088972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Nome que revele a sua intenção.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Nomes pronunciáveis.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Não utilize trocadilhos. 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Excesso de parâmetros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rgbClr val="00B0F0"/>
                </a:solidFill>
                <a:latin typeface="Segoe UI BOLD"/>
              </a:rPr>
              <a:t>Evite comentário.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rgbClr val="00B0F0"/>
                </a:solidFill>
                <a:latin typeface="Segoe UI BOLD" panose="020B0802040204020203"/>
              </a:rPr>
              <a:t>Nomes </a:t>
            </a:r>
            <a:r>
              <a:rPr lang="pt-BR" sz="2800" dirty="0" smtClean="0">
                <a:solidFill>
                  <a:srgbClr val="00B0F0"/>
                </a:solidFill>
                <a:latin typeface="Segoe UI BOLD" panose="020B0802040204020203"/>
              </a:rPr>
              <a:t>significativos.</a:t>
            </a:r>
            <a:r>
              <a:rPr lang="pt-BR" sz="2800" b="1" dirty="0">
                <a:latin typeface="Segoe UI BOLD" panose="020B0802040204020203"/>
              </a:rPr>
              <a:t> </a:t>
            </a:r>
            <a:endParaRPr lang="pt-BR" sz="2800" dirty="0">
              <a:latin typeface="Segoe UI BOLD" panose="020B0802040204020203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 smtClean="0">
              <a:solidFill>
                <a:srgbClr val="00B0F0"/>
              </a:solidFill>
              <a:latin typeface="Segoe UI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>
              <a:solidFill>
                <a:srgbClr val="00B0F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948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35" y="1394889"/>
            <a:ext cx="5182049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4"/>
          <p:cNvSpPr txBox="1">
            <a:spLocks/>
          </p:cNvSpPr>
          <p:nvPr/>
        </p:nvSpPr>
        <p:spPr>
          <a:xfrm>
            <a:off x="1523884" y="8871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Escrevendo Métodos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1827">
            <a:off x="4346952" y="2441895"/>
            <a:ext cx="3272181" cy="2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4"/>
          <p:cNvSpPr txBox="1">
            <a:spLocks/>
          </p:cNvSpPr>
          <p:nvPr/>
        </p:nvSpPr>
        <p:spPr>
          <a:xfrm>
            <a:off x="1778259" y="325040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Senta</a:t>
            </a:r>
            <a:r>
              <a:rPr lang="en-US" sz="4000" dirty="0" smtClean="0">
                <a:solidFill>
                  <a:srgbClr val="00B0F0"/>
                </a:solidFill>
                <a:latin typeface="Segoe UI BOLD" panose="020B0802040204020203"/>
              </a:rPr>
              <a:t> </a:t>
            </a:r>
            <a:r>
              <a:rPr lang="pt-BR" sz="4000" dirty="0" smtClean="0">
                <a:solidFill>
                  <a:srgbClr val="00B0F0"/>
                </a:solidFill>
                <a:latin typeface="Segoe UI BOLD" panose="020B0802040204020203"/>
              </a:rPr>
              <a:t>que lá vem a História !!!</a:t>
            </a:r>
            <a:endParaRPr lang="pt-BR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086202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87" y="1238250"/>
            <a:ext cx="3874686" cy="5534025"/>
          </a:xfrm>
          <a:prstGeom prst="rect">
            <a:avLst/>
          </a:prstGeom>
        </p:spPr>
      </p:pic>
      <p:sp>
        <p:nvSpPr>
          <p:cNvPr id="3" name="Espaço Reservado para Texto 4"/>
          <p:cNvSpPr txBox="1">
            <a:spLocks/>
          </p:cNvSpPr>
          <p:nvPr/>
        </p:nvSpPr>
        <p:spPr>
          <a:xfrm>
            <a:off x="1430522" y="201377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noProof="1" smtClean="0">
                <a:solidFill>
                  <a:srgbClr val="00B0F0"/>
                </a:solidFill>
                <a:latin typeface="Segoe UI BOLD" panose="020B0802040204020203"/>
              </a:rPr>
              <a:t>Instruções de Decisão</a:t>
            </a:r>
            <a:endParaRPr lang="en-US" sz="4000" dirty="0">
              <a:solidFill>
                <a:srgbClr val="00B0F0"/>
              </a:solidFill>
              <a:latin typeface="Segoe UI BOLD" panose="020B08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178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381000"/>
            <a:ext cx="7937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2" y="2552056"/>
            <a:ext cx="4884008" cy="17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9" y="485775"/>
            <a:ext cx="8456593" cy="56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117" y="2857237"/>
            <a:ext cx="9747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000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Durante </a:t>
            </a:r>
            <a:r>
              <a:rPr lang="pt-BR" sz="2000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o desenvolvimento da plataforma .NET em 1999, uma equipe de desenvolvimento formada por </a:t>
            </a:r>
            <a:r>
              <a:rPr lang="pt-BR" sz="2000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Anders Hejlsberb </a:t>
            </a:r>
            <a:r>
              <a:rPr lang="pt-BR" sz="2000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e outros profissionais, criaram uma linguagem chamada Cool, em 2000 quando o projeto .NET foi apresentado ao público, o nome passou a ser C#. </a:t>
            </a:r>
            <a:endParaRPr lang="pt-BR" sz="2000" dirty="0">
              <a:solidFill>
                <a:srgbClr val="00B0F0"/>
              </a:solidFill>
              <a:effectLst/>
              <a:latin typeface="Segoe U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Texto 4"/>
          <p:cNvSpPr txBox="1">
            <a:spLocks/>
          </p:cNvSpPr>
          <p:nvPr/>
        </p:nvSpPr>
        <p:spPr>
          <a:xfrm>
            <a:off x="1475117" y="906692"/>
            <a:ext cx="8918316" cy="588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4000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Surgimento</a:t>
            </a:r>
          </a:p>
        </p:txBody>
      </p:sp>
    </p:spTree>
    <p:extLst>
      <p:ext uri="{BB962C8B-B14F-4D97-AF65-F5344CB8AC3E}">
        <p14:creationId xmlns:p14="http://schemas.microsoft.com/office/powerpoint/2010/main" val="3121445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6"/>
          <p:cNvSpPr txBox="1">
            <a:spLocks/>
          </p:cNvSpPr>
          <p:nvPr/>
        </p:nvSpPr>
        <p:spPr>
          <a:xfrm>
            <a:off x="1302589" y="3461952"/>
            <a:ext cx="10101531" cy="235446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B0F0"/>
                </a:solidFill>
                <a:latin typeface="Segoe UI BOLD"/>
              </a:rPr>
              <a:t>Pensava-se que o nome C# viria duma sobreposição de quatro símbolos +, dando a impressão de ++++, uma alusão à continuação do C++.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B0F0"/>
                </a:solidFill>
                <a:latin typeface="Segoe UI BOLD"/>
              </a:rPr>
              <a:t> Entretanto, o # de C# se refere ao sinal musical sustenido (♯), pronunciado sharp em inglês, que aumenta em meio tom uma nota musical.Porém, devido a limitações técnicas (fontes padrões, navegadores, etc) e o fato do símbolo do sustenido (♯) não estar presente nos teclados, o cerquilha (#) foi escolhido para ser usado no nome escrito</a:t>
            </a:r>
            <a:endParaRPr lang="pt-BR" dirty="0">
              <a:solidFill>
                <a:srgbClr val="00B0F0"/>
              </a:solidFill>
              <a:latin typeface="Segoe UI BOLD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25" y="765595"/>
            <a:ext cx="2658375" cy="20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4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9"/>
          <p:cNvSpPr/>
          <p:nvPr/>
        </p:nvSpPr>
        <p:spPr>
          <a:xfrm>
            <a:off x="8837265" y="1038405"/>
            <a:ext cx="3199640" cy="420969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41301" y="1552755"/>
            <a:ext cx="8107835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b="1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Anders </a:t>
            </a:r>
            <a:r>
              <a:rPr lang="pt-BR" b="1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Heijsberg 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nasceu em Copenhagen, Dinamarca. Graduou-se na Universidade Técnica da Dinamarca. Em 1980, Hejlsberg escreveu compiladores para a empresa Nascon Microcomputer, onde desenvolveu o compilador de Pascal, Blue Label Pascal. Quando trabalhou na Borland de 1989 até 1996, desenvolveu o Turbo Pascal e Delphi. Virou engenheiro chefe da Borland.</a:t>
            </a:r>
          </a:p>
          <a:p>
            <a:pPr>
              <a:spcAft>
                <a:spcPts val="800"/>
              </a:spcAft>
            </a:pP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Em 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1996, deixou a Borland e foi para a Microsoft. Sua primeira criação foi a linguagem J++. Ganhou muito reconhecimento pelo desenvolvimento da linguagem C# em 2000. Pode-se dizer que foi o principal desenvolvedor da plataforma .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pt-BR" dirty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.(</a:t>
            </a:r>
            <a:r>
              <a:rPr lang="pt-BR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Wikipédia)</a:t>
            </a:r>
          </a:p>
        </p:txBody>
      </p:sp>
    </p:spTree>
    <p:extLst>
      <p:ext uri="{BB962C8B-B14F-4D97-AF65-F5344CB8AC3E}">
        <p14:creationId xmlns:p14="http://schemas.microsoft.com/office/powerpoint/2010/main" val="350335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04900" y="3886200"/>
            <a:ext cx="1108710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400" dirty="0" smtClean="0">
                <a:solidFill>
                  <a:srgbClr val="00B0F0"/>
                </a:solidFill>
                <a:latin typeface="Segoe UI BOLD"/>
                <a:ea typeface="Calibri" panose="020F0502020204030204" pitchFamily="34" charset="0"/>
                <a:cs typeface="Times New Roman" panose="02020603050405020304" pitchFamily="18" charset="0"/>
              </a:rPr>
              <a:t>O C# tem raízes em C, C++ e Java, adaptando os melhores recursos de cada linguagem e acrescentando novas capacidades próprias.</a:t>
            </a:r>
            <a:endParaRPr lang="pt-BR" sz="2400" dirty="0">
              <a:solidFill>
                <a:srgbClr val="00B0F0"/>
              </a:solidFill>
              <a:effectLst/>
              <a:latin typeface="Segoe U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56" y="895350"/>
            <a:ext cx="2433638" cy="23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6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Grid_16x9_TP103031012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grade de losangos (widescreen)</Template>
  <TotalTime>0</TotalTime>
  <Words>627</Words>
  <Application>Microsoft Office PowerPoint</Application>
  <PresentationFormat>Widescreen</PresentationFormat>
  <Paragraphs>47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Arial</vt:lpstr>
      <vt:lpstr>Calibri</vt:lpstr>
      <vt:lpstr>Segoe UI BOLD</vt:lpstr>
      <vt:lpstr>Times New Roman</vt:lpstr>
      <vt:lpstr>Wingdings</vt:lpstr>
      <vt:lpstr>DiamondGrid_16x9_TP103031012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2014-11-09T19:06:39Z</dcterms:created>
  <dcterms:modified xsi:type="dcterms:W3CDTF">2014-11-22T14:27:41Z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